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2" r:id="rId5"/>
  </p:sldMasterIdLst>
  <p:notesMasterIdLst>
    <p:notesMasterId r:id="rId15"/>
  </p:notesMasterIdLst>
  <p:handoutMasterIdLst>
    <p:handoutMasterId r:id="rId16"/>
  </p:handoutMasterIdLst>
  <p:sldIdLst>
    <p:sldId id="265" r:id="rId6"/>
    <p:sldId id="296" r:id="rId7"/>
    <p:sldId id="301" r:id="rId8"/>
    <p:sldId id="302" r:id="rId9"/>
    <p:sldId id="303" r:id="rId10"/>
    <p:sldId id="305" r:id="rId11"/>
    <p:sldId id="306" r:id="rId12"/>
    <p:sldId id="307" r:id="rId13"/>
    <p:sldId id="308" r:id="rId1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53" autoAdjust="0"/>
    <p:restoredTop sz="97326" autoAdjust="0"/>
  </p:normalViewPr>
  <p:slideViewPr>
    <p:cSldViewPr snapToGrid="0">
      <p:cViewPr varScale="1">
        <p:scale>
          <a:sx n="97" d="100"/>
          <a:sy n="97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v-S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34C605B-2B84-4093-8E1D-5D352EE72002}" type="datetimeFigureOut">
              <a:rPr lang="sv-SE"/>
              <a:pPr/>
              <a:t>2013-10-24</a:t>
            </a:fld>
            <a:endParaRPr lang="sv-SE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v-SE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0B35322-7985-495D-865D-2E2F04C8A99E}" type="slidenum">
              <a:rPr lang="sv-SE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73E3C9-E8A4-4E6B-890C-294CC7A01FE6}" type="datetimeFigureOut">
              <a:rPr lang="sv-SE"/>
              <a:pPr>
                <a:defRPr/>
              </a:pPr>
              <a:t>2013-10-24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dirty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095564-7B49-4BA7-BC55-D491C1A26A3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40386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852738"/>
            <a:ext cx="40386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>
          <a:xfrm>
            <a:off x="8575675" y="836613"/>
            <a:ext cx="241300" cy="2174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3B725B-5CD1-47C1-A90C-84E048BBAA4A}" type="slidenum">
              <a:rPr lang="sv-SE"/>
              <a:pPr/>
              <a:t>‹#›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480050" y="836613"/>
            <a:ext cx="3168650" cy="2079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Asfaltutskottet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2"/>
          </p:nvPr>
        </p:nvSpPr>
        <p:spPr>
          <a:xfrm>
            <a:off x="7953375" y="704850"/>
            <a:ext cx="8636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D01396D-050F-4E2B-930F-E3CC742440F2}" type="datetime1">
              <a:rPr lang="sv-SE" smtClean="0"/>
              <a:pPr/>
              <a:t>2013-10-24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0" name="Picture 36" descr="TRAFIKVERKET_LOGO_till_ppt-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3829050"/>
            <a:ext cx="5541963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9" name="Picture 35" descr="TRAFIKVERKET_element_till_ppt-mall"/>
          <p:cNvPicPr>
            <a:picLocks noChangeAspect="1" noChangeArrowheads="1"/>
          </p:cNvPicPr>
          <p:nvPr/>
        </p:nvPicPr>
        <p:blipFill>
          <a:blip r:embed="rId4" cstate="print"/>
          <a:srcRect l="11249" t="2519" b="10538"/>
          <a:stretch>
            <a:fillRect/>
          </a:stretch>
        </p:blipFill>
        <p:spPr bwMode="auto">
          <a:xfrm>
            <a:off x="142875" y="152400"/>
            <a:ext cx="2855913" cy="6573838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 l="12184" t="423" b="2805"/>
          <a:stretch>
            <a:fillRect/>
          </a:stretch>
        </p:blipFill>
        <p:spPr bwMode="auto">
          <a:xfrm>
            <a:off x="142875" y="144463"/>
            <a:ext cx="285432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50" y="357188"/>
            <a:ext cx="2571750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ange rubrik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 descr="TRAFIKVERKET_sidfot_till_ppt-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175375"/>
            <a:ext cx="9142413" cy="704850"/>
          </a:xfrm>
          <a:prstGeom prst="rect">
            <a:avLst/>
          </a:prstGeom>
          <a:noFill/>
        </p:spPr>
      </p:pic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711325"/>
            <a:ext cx="8229600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42875" y="6357938"/>
            <a:ext cx="5715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9B58A0E5-722E-41D5-A51C-0E45DDDD110B}" type="slidenum">
              <a:rPr lang="sv-SE" sz="8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00063" y="6357938"/>
            <a:ext cx="100012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077D8C2F-A12E-42C7-9D8C-6FAF3C5D08E3}" type="datetime1">
              <a:rPr lang="sv-SE" sz="800">
                <a:solidFill>
                  <a:schemeClr val="bg1"/>
                </a:solidFill>
              </a:rPr>
              <a:pPr>
                <a:defRPr/>
              </a:pPr>
              <a:t>2013-10-24</a:t>
            </a:fld>
            <a:endParaRPr lang="sv-SE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7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0083744D38E0264AAFD306B1403833D4@vti.s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 idx="4294967295"/>
          </p:nvPr>
        </p:nvSpPr>
        <p:spPr>
          <a:xfrm>
            <a:off x="285750" y="357188"/>
            <a:ext cx="2777046" cy="2725737"/>
          </a:xfrm>
        </p:spPr>
        <p:txBody>
          <a:bodyPr/>
          <a:lstStyle/>
          <a:p>
            <a:r>
              <a:rPr lang="sv-SE" dirty="0" smtClean="0">
                <a:latin typeface="Arial" charset="0"/>
                <a:cs typeface="Arial" charset="0"/>
              </a:rPr>
              <a:t>Styrgruppsmöte 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Oktober  2013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Torbjörn Jacobson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Teknik &amp; Miljö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Investering</a:t>
            </a:r>
          </a:p>
        </p:txBody>
      </p:sp>
      <p:pic>
        <p:nvPicPr>
          <p:cNvPr id="3" name="Bildobjekt 2" descr="cid:0083744D38E0264AAFD306B1403833D4@vti.se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097443" y="669184"/>
            <a:ext cx="4127091" cy="307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ruta 3"/>
          <p:cNvSpPr txBox="1"/>
          <p:nvPr/>
        </p:nvSpPr>
        <p:spPr>
          <a:xfrm>
            <a:off x="3234814" y="5268368"/>
            <a:ext cx="57813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 Summering 2008-2012 och vägen framåt</a:t>
            </a:r>
            <a:r>
              <a:rPr lang="sv-SE" sz="2000" b="1" dirty="0" smtClean="0"/>
              <a:t>!</a:t>
            </a:r>
          </a:p>
          <a:p>
            <a:r>
              <a:rPr lang="sv-SE" sz="2000" b="1" dirty="0" smtClean="0"/>
              <a:t> </a:t>
            </a:r>
            <a:r>
              <a:rPr lang="sv-SE" sz="2000" b="1" dirty="0" smtClean="0"/>
              <a:t>Kort presentation över arbetet i asfaltutskottet.</a:t>
            </a:r>
            <a:endParaRPr lang="sv-S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57320"/>
            <a:ext cx="8229600" cy="1143000"/>
          </a:xfrm>
        </p:spPr>
        <p:txBody>
          <a:bodyPr/>
          <a:lstStyle/>
          <a:p>
            <a:r>
              <a:rPr lang="sv-SE" sz="2400" b="1" dirty="0" smtClean="0">
                <a:solidFill>
                  <a:schemeClr val="tx2">
                    <a:lumMod val="50000"/>
                  </a:schemeClr>
                </a:solidFill>
              </a:rPr>
              <a:t>Vad har vi gjort de senaste 5 åren – tillbakablick (1)</a:t>
            </a:r>
            <a:endParaRPr lang="sv-SE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7032" y="1345177"/>
            <a:ext cx="4038600" cy="3273425"/>
          </a:xfrm>
        </p:spPr>
        <p:txBody>
          <a:bodyPr/>
          <a:lstStyle/>
          <a:p>
            <a:r>
              <a:rPr lang="sv-SE" sz="2000" dirty="0" smtClean="0"/>
              <a:t>Första mötet i oktober 2008</a:t>
            </a:r>
          </a:p>
          <a:p>
            <a:r>
              <a:rPr lang="sv-SE" sz="2000" dirty="0" smtClean="0"/>
              <a:t>Det fanns en löst sammanhållen metodgrupp </a:t>
            </a:r>
          </a:p>
          <a:p>
            <a:r>
              <a:rPr lang="sv-SE" sz="2000" dirty="0" smtClean="0"/>
              <a:t>Inriktningsdokument</a:t>
            </a:r>
          </a:p>
          <a:p>
            <a:r>
              <a:rPr lang="sv-SE" sz="2000" dirty="0" smtClean="0"/>
              <a:t>Förvaltning av metoder (FAS)</a:t>
            </a:r>
          </a:p>
          <a:p>
            <a:r>
              <a:rPr lang="sv-SE" sz="2000" dirty="0" smtClean="0"/>
              <a:t>SS-EN-metoder</a:t>
            </a:r>
          </a:p>
          <a:p>
            <a:r>
              <a:rPr lang="sv-SE" sz="2000" dirty="0" smtClean="0"/>
              <a:t>VVMB-metoder</a:t>
            </a:r>
          </a:p>
          <a:p>
            <a:r>
              <a:rPr lang="sv-SE" sz="2000" dirty="0" smtClean="0"/>
              <a:t>Remissinstans till CEN-arbetet</a:t>
            </a:r>
          </a:p>
          <a:p>
            <a:r>
              <a:rPr lang="sv-SE" sz="2000" dirty="0" smtClean="0"/>
              <a:t>CE-märkning av asfaltmassa</a:t>
            </a:r>
          </a:p>
          <a:p>
            <a:r>
              <a:rPr lang="sv-SE" sz="2000" dirty="0" smtClean="0"/>
              <a:t>Två arbetsgrupper bildades (beständighet o provtagning)</a:t>
            </a:r>
          </a:p>
          <a:p>
            <a:r>
              <a:rPr lang="sv-SE" sz="2000" dirty="0" smtClean="0"/>
              <a:t>FoI-projekt 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28126" y="1324269"/>
            <a:ext cx="4412673" cy="3273425"/>
          </a:xfrm>
        </p:spPr>
        <p:txBody>
          <a:bodyPr/>
          <a:lstStyle/>
          <a:p>
            <a:r>
              <a:rPr lang="sv-SE" sz="2000" dirty="0" smtClean="0"/>
              <a:t>Metoddagen</a:t>
            </a:r>
          </a:p>
          <a:p>
            <a:r>
              <a:rPr lang="sv-SE" sz="2000" dirty="0" smtClean="0"/>
              <a:t>Metodhandledningar</a:t>
            </a:r>
          </a:p>
          <a:p>
            <a:r>
              <a:rPr lang="sv-SE" sz="2000" dirty="0" smtClean="0"/>
              <a:t>Metodlista</a:t>
            </a:r>
          </a:p>
          <a:p>
            <a:r>
              <a:rPr lang="sv-SE" sz="2000" dirty="0" smtClean="0"/>
              <a:t>Arbetsgrupp filler</a:t>
            </a:r>
          </a:p>
          <a:p>
            <a:r>
              <a:rPr lang="sv-SE" sz="2000" dirty="0" smtClean="0"/>
              <a:t>Bestämning av hålrumshalt (paraffinmetoden och Core  Lock)</a:t>
            </a:r>
          </a:p>
          <a:p>
            <a:r>
              <a:rPr lang="sv-SE" sz="2000" dirty="0" smtClean="0"/>
              <a:t>Beslutslista</a:t>
            </a:r>
          </a:p>
          <a:p>
            <a:r>
              <a:rPr lang="sv-SE" sz="2000" dirty="0" smtClean="0"/>
              <a:t>Revidering VVTBT</a:t>
            </a:r>
          </a:p>
          <a:p>
            <a:r>
              <a:rPr lang="sv-SE" sz="2000" dirty="0" smtClean="0"/>
              <a:t>Prall</a:t>
            </a:r>
          </a:p>
          <a:p>
            <a:r>
              <a:rPr lang="sv-SE" sz="2000" dirty="0" smtClean="0"/>
              <a:t>Arbetsgrupp ringanalyser (Prall, dyn. Kryptest, skrymdensitet mm)</a:t>
            </a:r>
          </a:p>
          <a:p>
            <a:r>
              <a:rPr lang="sv-SE" sz="2000" dirty="0" smtClean="0"/>
              <a:t>Missnöje med ackreditering</a:t>
            </a:r>
          </a:p>
          <a:p>
            <a:r>
              <a:rPr lang="sv-SE" sz="2000" dirty="0" smtClean="0"/>
              <a:t>Asfaltanalysatorn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57320"/>
            <a:ext cx="8229600" cy="1143000"/>
          </a:xfrm>
        </p:spPr>
        <p:txBody>
          <a:bodyPr/>
          <a:lstStyle/>
          <a:p>
            <a:r>
              <a:rPr lang="sv-SE" sz="2400" b="1" dirty="0" smtClean="0">
                <a:solidFill>
                  <a:schemeClr val="tx2">
                    <a:lumMod val="50000"/>
                  </a:schemeClr>
                </a:solidFill>
              </a:rPr>
              <a:t>Vad har vi gjort de senaste 5 åren – tillbakablick (2)</a:t>
            </a:r>
            <a:endParaRPr lang="sv-SE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531990"/>
            <a:ext cx="4038600" cy="3273425"/>
          </a:xfrm>
        </p:spPr>
        <p:txBody>
          <a:bodyPr/>
          <a:lstStyle/>
          <a:p>
            <a:r>
              <a:rPr lang="sv-SE" sz="2000" dirty="0" smtClean="0"/>
              <a:t>Seminarium vägytemätningar</a:t>
            </a:r>
          </a:p>
          <a:p>
            <a:r>
              <a:rPr lang="sv-SE" sz="2000" dirty="0" smtClean="0"/>
              <a:t>Remisser SS-EN-metoder</a:t>
            </a:r>
          </a:p>
          <a:p>
            <a:r>
              <a:rPr lang="sv-SE" sz="2000" dirty="0" smtClean="0"/>
              <a:t>Ringanalys bitumen</a:t>
            </a:r>
          </a:p>
          <a:p>
            <a:r>
              <a:rPr lang="sv-SE" sz="2000" dirty="0" smtClean="0"/>
              <a:t>Funderingar kring regelverken</a:t>
            </a:r>
          </a:p>
          <a:p>
            <a:r>
              <a:rPr lang="sv-SE" sz="2000" dirty="0" smtClean="0"/>
              <a:t>Arbetsgrupp hålrumshalt</a:t>
            </a:r>
          </a:p>
          <a:p>
            <a:r>
              <a:rPr lang="sv-SE" sz="2000" dirty="0" smtClean="0"/>
              <a:t>Arbetsgrupp vägytemätningar</a:t>
            </a:r>
          </a:p>
          <a:p>
            <a:r>
              <a:rPr lang="sv-SE" sz="2000" dirty="0" smtClean="0"/>
              <a:t>Kopplingen till tankgruppen</a:t>
            </a:r>
          </a:p>
          <a:p>
            <a:r>
              <a:rPr lang="sv-SE" sz="2000" dirty="0" smtClean="0"/>
              <a:t>Arbetsgrupp WTT</a:t>
            </a:r>
          </a:p>
          <a:p>
            <a:r>
              <a:rPr lang="sv-SE" sz="2000" dirty="0" smtClean="0"/>
              <a:t>Nytt utskott bildas</a:t>
            </a:r>
          </a:p>
          <a:p>
            <a:r>
              <a:rPr lang="sv-SE" sz="2000" dirty="0" smtClean="0"/>
              <a:t>Styvhetsmodul</a:t>
            </a:r>
          </a:p>
          <a:p>
            <a:r>
              <a:rPr lang="sv-SE" sz="2000" dirty="0" smtClean="0"/>
              <a:t>Arbetsgrupp rullflaska (ringanalys)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28126" y="1550410"/>
            <a:ext cx="4412673" cy="3273425"/>
          </a:xfrm>
        </p:spPr>
        <p:txBody>
          <a:bodyPr/>
          <a:lstStyle/>
          <a:p>
            <a:r>
              <a:rPr lang="sv-SE" sz="2000" dirty="0" smtClean="0"/>
              <a:t>Provning i framtiden – mindre av borrning, mer provning på massa</a:t>
            </a:r>
          </a:p>
          <a:p>
            <a:r>
              <a:rPr lang="sv-SE" sz="2000" dirty="0" smtClean="0"/>
              <a:t>Arbetsgrupp dynamisk kryptest</a:t>
            </a:r>
          </a:p>
          <a:p>
            <a:r>
              <a:rPr lang="sv-SE" sz="2000" dirty="0" smtClean="0"/>
              <a:t>Arbetsgrupp metodavstegslista</a:t>
            </a:r>
          </a:p>
          <a:p>
            <a:r>
              <a:rPr lang="sv-SE" sz="2000" dirty="0" smtClean="0"/>
              <a:t>Ringanalys Prall, kulkvarn</a:t>
            </a:r>
          </a:p>
          <a:p>
            <a:r>
              <a:rPr lang="sv-SE" sz="2000" dirty="0" smtClean="0"/>
              <a:t>Nya standarder för ackreditering</a:t>
            </a:r>
          </a:p>
          <a:p>
            <a:r>
              <a:rPr lang="sv-SE" sz="2000" dirty="0" smtClean="0"/>
              <a:t>FTVB</a:t>
            </a:r>
          </a:p>
          <a:p>
            <a:r>
              <a:rPr lang="sv-SE" sz="2000" dirty="0" smtClean="0"/>
              <a:t>CE-märkning, CPR</a:t>
            </a:r>
          </a:p>
          <a:p>
            <a:r>
              <a:rPr lang="sv-SE" sz="2000" dirty="0" smtClean="0"/>
              <a:t>Metodavstegslista, tolkningslista</a:t>
            </a:r>
          </a:p>
          <a:p>
            <a:r>
              <a:rPr lang="sv-SE" sz="2000" dirty="0" smtClean="0"/>
              <a:t>Remissarbete</a:t>
            </a:r>
          </a:p>
          <a:p>
            <a:r>
              <a:rPr lang="sv-SE" sz="2000" dirty="0" smtClean="0"/>
              <a:t>Nord-FoU Prall</a:t>
            </a:r>
          </a:p>
          <a:p>
            <a:r>
              <a:rPr lang="sv-SE" sz="2000" dirty="0" smtClean="0"/>
              <a:t>Översyn metod rullfalska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57320"/>
            <a:ext cx="8229600" cy="1143000"/>
          </a:xfrm>
        </p:spPr>
        <p:txBody>
          <a:bodyPr/>
          <a:lstStyle/>
          <a:p>
            <a:r>
              <a:rPr lang="sv-SE" sz="2400" b="1" dirty="0" smtClean="0">
                <a:solidFill>
                  <a:schemeClr val="tx2">
                    <a:lumMod val="50000"/>
                  </a:schemeClr>
                </a:solidFill>
              </a:rPr>
              <a:t>Vad har vi gjort de senaste 5 åren – tillbakablick (3)</a:t>
            </a:r>
            <a:endParaRPr lang="sv-SE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531990"/>
            <a:ext cx="4038600" cy="3273425"/>
          </a:xfrm>
        </p:spPr>
        <p:txBody>
          <a:bodyPr/>
          <a:lstStyle/>
          <a:p>
            <a:r>
              <a:rPr lang="sv-SE" sz="2000" dirty="0" smtClean="0"/>
              <a:t>Remissarbete</a:t>
            </a:r>
          </a:p>
          <a:p>
            <a:r>
              <a:rPr lang="sv-SE" sz="2000" dirty="0" smtClean="0"/>
              <a:t>Asfaltskolans kursverksamhet</a:t>
            </a:r>
          </a:p>
          <a:p>
            <a:r>
              <a:rPr lang="sv-SE" sz="2000" dirty="0" smtClean="0"/>
              <a:t>Labbprogrammet  AMS</a:t>
            </a:r>
          </a:p>
          <a:p>
            <a:r>
              <a:rPr lang="sv-SE" sz="2000" dirty="0" smtClean="0"/>
              <a:t>WTT, fler labb har skaffat utrustningen, jämförande studier</a:t>
            </a:r>
          </a:p>
          <a:p>
            <a:r>
              <a:rPr lang="sv-SE" sz="2000" dirty="0" smtClean="0"/>
              <a:t>Homogenitet, lasermätning</a:t>
            </a:r>
          </a:p>
          <a:p>
            <a:r>
              <a:rPr lang="sv-SE" sz="2000" dirty="0" smtClean="0"/>
              <a:t>Vändskak, TRVMB-metod</a:t>
            </a:r>
          </a:p>
          <a:p>
            <a:r>
              <a:rPr lang="sv-SE" sz="2000" dirty="0" smtClean="0"/>
              <a:t>Vinterkonditionering</a:t>
            </a:r>
          </a:p>
          <a:p>
            <a:r>
              <a:rPr lang="sv-SE" sz="2000" dirty="0" smtClean="0"/>
              <a:t>Ringanalys: gjutasfalt, kornkurva, Prall</a:t>
            </a:r>
          </a:p>
          <a:p>
            <a:r>
              <a:rPr lang="sv-SE" sz="2000" dirty="0" smtClean="0"/>
              <a:t>Arbetsgrupp provtagning kopplat till Swedacs krav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28126" y="1550410"/>
            <a:ext cx="4412673" cy="3273425"/>
          </a:xfrm>
        </p:spPr>
        <p:txBody>
          <a:bodyPr/>
          <a:lstStyle/>
          <a:p>
            <a:r>
              <a:rPr lang="sv-SE" sz="2000" dirty="0" smtClean="0"/>
              <a:t>TOD- metoden (bruksanvisning)</a:t>
            </a:r>
          </a:p>
          <a:p>
            <a:r>
              <a:rPr lang="sv-SE" sz="2000" dirty="0" smtClean="0"/>
              <a:t>Ringanalyser Prall, Nord-FoU, WTT (SBUF), styvhetsmodul (Danmark) och rullflaska (Rilem)</a:t>
            </a:r>
          </a:p>
          <a:p>
            <a:r>
              <a:rPr lang="sv-SE" sz="2000" dirty="0" smtClean="0"/>
              <a:t>Översyn av ITSR (FoI)</a:t>
            </a:r>
          </a:p>
          <a:p>
            <a:r>
              <a:rPr lang="sv-SE" sz="2000" dirty="0" smtClean="0"/>
              <a:t>VVMB          TRVMB (samtliga metoder som finns kvar</a:t>
            </a:r>
          </a:p>
          <a:p>
            <a:endParaRPr lang="sv-SE" sz="2000" dirty="0" smtClean="0"/>
          </a:p>
          <a:p>
            <a:r>
              <a:rPr lang="sv-SE" sz="2000" dirty="0" smtClean="0"/>
              <a:t>Hemsidan (Leif V.)</a:t>
            </a:r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b="1" dirty="0" smtClean="0"/>
              <a:t>Fokus i framtiden?</a:t>
            </a:r>
            <a:endParaRPr lang="sv-SE" sz="2000" b="1" dirty="0"/>
          </a:p>
        </p:txBody>
      </p:sp>
      <p:cxnSp>
        <p:nvCxnSpPr>
          <p:cNvPr id="6" name="Rak pil 5"/>
          <p:cNvCxnSpPr/>
          <p:nvPr/>
        </p:nvCxnSpPr>
        <p:spPr>
          <a:xfrm>
            <a:off x="5883564" y="3454400"/>
            <a:ext cx="33250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0145" y="-129309"/>
            <a:ext cx="8793019" cy="1143000"/>
          </a:xfrm>
        </p:spPr>
        <p:txBody>
          <a:bodyPr/>
          <a:lstStyle/>
          <a:p>
            <a:r>
              <a:rPr lang="sv-SE" b="1" dirty="0" smtClean="0">
                <a:solidFill>
                  <a:schemeClr val="tx2">
                    <a:lumMod val="50000"/>
                  </a:schemeClr>
                </a:solidFill>
              </a:rPr>
              <a:t>Vad har vi arbetat med hittills – sammanställning?</a:t>
            </a:r>
            <a:endParaRPr lang="sv-SE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14036" y="1117614"/>
            <a:ext cx="4181764" cy="4546745"/>
          </a:xfrm>
        </p:spPr>
        <p:txBody>
          <a:bodyPr/>
          <a:lstStyle/>
          <a:p>
            <a:r>
              <a:rPr lang="sv-SE" sz="2400" dirty="0" smtClean="0"/>
              <a:t>Förvaltning av metoder</a:t>
            </a:r>
          </a:p>
          <a:p>
            <a:r>
              <a:rPr lang="sv-SE" sz="2400" dirty="0" smtClean="0"/>
              <a:t>Remisser, SS-EN</a:t>
            </a:r>
          </a:p>
          <a:p>
            <a:r>
              <a:rPr lang="sv-SE" sz="2400" dirty="0" smtClean="0"/>
              <a:t>CE-märkning</a:t>
            </a:r>
          </a:p>
          <a:p>
            <a:r>
              <a:rPr lang="sv-SE" sz="2400" dirty="0" smtClean="0"/>
              <a:t>Swedac</a:t>
            </a:r>
          </a:p>
          <a:p>
            <a:r>
              <a:rPr lang="sv-SE" sz="2400" dirty="0" smtClean="0"/>
              <a:t>Metoddagen</a:t>
            </a:r>
          </a:p>
          <a:p>
            <a:r>
              <a:rPr lang="sv-SE" sz="2400" dirty="0" smtClean="0"/>
              <a:t>FoI-projekt</a:t>
            </a:r>
          </a:p>
          <a:p>
            <a:r>
              <a:rPr lang="sv-SE" sz="2400" dirty="0" smtClean="0"/>
              <a:t>Ringanalyser</a:t>
            </a:r>
          </a:p>
          <a:p>
            <a:r>
              <a:rPr lang="sv-SE" sz="2400" dirty="0" smtClean="0"/>
              <a:t>Översyn metoder</a:t>
            </a:r>
          </a:p>
          <a:p>
            <a:r>
              <a:rPr lang="sv-SE" sz="2400" dirty="0" smtClean="0"/>
              <a:t>FAS, VVMB        SS-EN, TRVMB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294909" y="1136076"/>
            <a:ext cx="4701309" cy="4482090"/>
          </a:xfrm>
        </p:spPr>
        <p:txBody>
          <a:bodyPr/>
          <a:lstStyle/>
          <a:p>
            <a:r>
              <a:rPr lang="sv-SE" sz="2400" dirty="0" smtClean="0"/>
              <a:t>Metodhandledning</a:t>
            </a:r>
          </a:p>
          <a:p>
            <a:r>
              <a:rPr lang="sv-SE" sz="2400" dirty="0" smtClean="0"/>
              <a:t>Metodavsteg</a:t>
            </a:r>
          </a:p>
          <a:p>
            <a:r>
              <a:rPr lang="sv-SE" sz="2400" dirty="0" smtClean="0"/>
              <a:t>Labbprogram AMS</a:t>
            </a:r>
          </a:p>
          <a:p>
            <a:r>
              <a:rPr lang="sv-SE" sz="2400" dirty="0" smtClean="0"/>
              <a:t>Provning av asfaltmassa/ asfaltbeläggning</a:t>
            </a:r>
          </a:p>
          <a:p>
            <a:r>
              <a:rPr lang="sv-SE" sz="2400" dirty="0" smtClean="0"/>
              <a:t>Heltäckande vägytemätningar av utförandet</a:t>
            </a:r>
          </a:p>
          <a:p>
            <a:r>
              <a:rPr lang="sv-SE" sz="2400" dirty="0" smtClean="0"/>
              <a:t>Hemsidan</a:t>
            </a:r>
          </a:p>
          <a:p>
            <a:endParaRPr lang="sv-SE" sz="2400" dirty="0"/>
          </a:p>
        </p:txBody>
      </p:sp>
      <p:cxnSp>
        <p:nvCxnSpPr>
          <p:cNvPr id="6" name="Rak pil 5"/>
          <p:cNvCxnSpPr/>
          <p:nvPr/>
        </p:nvCxnSpPr>
        <p:spPr>
          <a:xfrm>
            <a:off x="2401465" y="4849105"/>
            <a:ext cx="5264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tx2">
                    <a:lumMod val="50000"/>
                  </a:schemeClr>
                </a:solidFill>
              </a:rPr>
              <a:t>Vägen framåt!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Provning av asfalt (asfaltmassa) i ett </a:t>
            </a:r>
            <a:r>
              <a:rPr lang="sv-SE" sz="2000" b="1" dirty="0" smtClean="0"/>
              <a:t>tidigt skede </a:t>
            </a:r>
            <a:r>
              <a:rPr lang="sv-SE" sz="2000" dirty="0" smtClean="0"/>
              <a:t>(produktion). Ligger i linje med CPR och produktstandarder/ metodstandarder. Provning kan göras på labbtillverkade genom instampning, provplattor eller provläggning i fält.</a:t>
            </a:r>
          </a:p>
          <a:p>
            <a:endParaRPr lang="sv-SE" sz="2000" dirty="0" smtClean="0"/>
          </a:p>
          <a:p>
            <a:r>
              <a:rPr lang="sv-SE" sz="2000" dirty="0" smtClean="0"/>
              <a:t>För att kontrollera kvaliteten </a:t>
            </a:r>
            <a:r>
              <a:rPr lang="sv-SE" sz="2000" b="1" dirty="0" smtClean="0"/>
              <a:t>vid utförandet </a:t>
            </a:r>
            <a:r>
              <a:rPr lang="sv-SE" sz="2000" dirty="0" smtClean="0"/>
              <a:t>bör vi i första hand använda heltäckande, icke förstörande fältmetoder. </a:t>
            </a:r>
          </a:p>
          <a:p>
            <a:endParaRPr lang="sv-SE" sz="2000" dirty="0" smtClean="0"/>
          </a:p>
          <a:p>
            <a:r>
              <a:rPr lang="sv-SE" sz="2000" dirty="0" smtClean="0"/>
              <a:t>Vid behov komplettering med borrkärnor.</a:t>
            </a:r>
            <a:endParaRPr lang="sv-SE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0418" y="231458"/>
            <a:ext cx="8229600" cy="1143000"/>
          </a:xfrm>
        </p:spPr>
        <p:txBody>
          <a:bodyPr/>
          <a:lstStyle/>
          <a:p>
            <a:r>
              <a:rPr lang="sv-SE" sz="3200" b="1" dirty="0" smtClean="0">
                <a:solidFill>
                  <a:schemeClr val="tx2">
                    <a:lumMod val="75000"/>
                  </a:schemeClr>
                </a:solidFill>
              </a:rPr>
              <a:t>Asfaltutskottet - arbetsuppgifter</a:t>
            </a:r>
            <a:endParaRPr lang="sv-SE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45770" y="1526858"/>
            <a:ext cx="4038600" cy="3273425"/>
          </a:xfrm>
        </p:spPr>
        <p:txBody>
          <a:bodyPr/>
          <a:lstStyle/>
          <a:p>
            <a:r>
              <a:rPr lang="sv-SE" sz="2400" dirty="0" smtClean="0"/>
              <a:t>Remissarbetet, SS-EN metoder</a:t>
            </a:r>
          </a:p>
          <a:p>
            <a:r>
              <a:rPr lang="sv-SE" sz="2400" dirty="0" smtClean="0"/>
              <a:t>Regelverk</a:t>
            </a:r>
          </a:p>
          <a:p>
            <a:r>
              <a:rPr lang="sv-SE" sz="2400" dirty="0" smtClean="0"/>
              <a:t>Metodutveckling (Prall, WTT, Styvhetsmodul, rullflaska, ITSR, TOD)</a:t>
            </a:r>
          </a:p>
          <a:p>
            <a:r>
              <a:rPr lang="sv-SE" sz="2400" dirty="0" smtClean="0"/>
              <a:t>Ringanalyser</a:t>
            </a:r>
          </a:p>
          <a:p>
            <a:r>
              <a:rPr lang="sv-SE" sz="2400" i="1" dirty="0" smtClean="0"/>
              <a:t>Översyn FAS-metoder</a:t>
            </a:r>
          </a:p>
          <a:p>
            <a:r>
              <a:rPr lang="sv-SE" sz="2400" dirty="0" smtClean="0"/>
              <a:t>Översyn VVMB, TRVMB</a:t>
            </a:r>
          </a:p>
          <a:p>
            <a:endParaRPr lang="sv-SE" sz="2400" dirty="0" smtClean="0"/>
          </a:p>
          <a:p>
            <a:pPr>
              <a:buNone/>
            </a:pPr>
            <a:endParaRPr lang="sv-SE" sz="24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405745" y="1526858"/>
            <a:ext cx="4738255" cy="3273425"/>
          </a:xfrm>
        </p:spPr>
        <p:txBody>
          <a:bodyPr/>
          <a:lstStyle/>
          <a:p>
            <a:r>
              <a:rPr lang="sv-SE" sz="2400" dirty="0" smtClean="0"/>
              <a:t>Metodhandledningar</a:t>
            </a:r>
          </a:p>
          <a:p>
            <a:r>
              <a:rPr lang="sv-SE" sz="2400" dirty="0" smtClean="0"/>
              <a:t>FoI</a:t>
            </a:r>
          </a:p>
          <a:p>
            <a:r>
              <a:rPr lang="sv-SE" sz="2400" dirty="0" smtClean="0"/>
              <a:t>Metodavsteg</a:t>
            </a:r>
          </a:p>
          <a:p>
            <a:r>
              <a:rPr lang="sv-SE" sz="2400" dirty="0" smtClean="0"/>
              <a:t>Metoddagen</a:t>
            </a:r>
          </a:p>
          <a:p>
            <a:r>
              <a:rPr lang="sv-SE" sz="2400" dirty="0" smtClean="0"/>
              <a:t>Möte med Swedac</a:t>
            </a:r>
          </a:p>
          <a:p>
            <a:r>
              <a:rPr lang="sv-SE" sz="2400" dirty="0" smtClean="0"/>
              <a:t>Lab.programmet AMS, La </a:t>
            </a:r>
            <a:r>
              <a:rPr lang="sv-SE" sz="2400" dirty="0" err="1" smtClean="0"/>
              <a:t>Strada</a:t>
            </a:r>
            <a:endParaRPr lang="sv-SE" sz="2400" dirty="0" smtClean="0"/>
          </a:p>
          <a:p>
            <a:r>
              <a:rPr lang="sv-SE" sz="2400" dirty="0" smtClean="0"/>
              <a:t>Hemsidan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853014" y="5525050"/>
            <a:ext cx="689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Nästan alla FAS-metoder är överförda till SS-EN eller TRVMB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1782" y="229611"/>
            <a:ext cx="8229600" cy="1143000"/>
          </a:xfrm>
        </p:spPr>
        <p:txBody>
          <a:bodyPr/>
          <a:lstStyle/>
          <a:p>
            <a:r>
              <a:rPr lang="sv-SE" b="1" dirty="0" smtClean="0">
                <a:solidFill>
                  <a:schemeClr val="tx2">
                    <a:lumMod val="75000"/>
                  </a:schemeClr>
                </a:solidFill>
              </a:rPr>
              <a:t>Asfaltutskottet - arbetsgrupper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49612" y="1447540"/>
            <a:ext cx="8645006" cy="4417551"/>
          </a:xfrm>
        </p:spPr>
        <p:txBody>
          <a:bodyPr/>
          <a:lstStyle/>
          <a:p>
            <a:r>
              <a:rPr lang="sv-SE" sz="2400" dirty="0" smtClean="0"/>
              <a:t>Wheel-Tracking utrustningar, SS-EN 12697-22</a:t>
            </a:r>
          </a:p>
          <a:p>
            <a:r>
              <a:rPr lang="sv-SE" sz="2400" dirty="0" smtClean="0"/>
              <a:t>Dynamisk kryptest, förbelastning (PMB-massor)</a:t>
            </a:r>
          </a:p>
          <a:p>
            <a:r>
              <a:rPr lang="sv-SE" sz="2400" dirty="0" smtClean="0"/>
              <a:t>Rullflaska, bedömning, PMB, antal tim (24, 48, 72)</a:t>
            </a:r>
          </a:p>
          <a:p>
            <a:r>
              <a:rPr lang="sv-SE" sz="2400" dirty="0" smtClean="0"/>
              <a:t>Tolkningslistan (metodavsteg)</a:t>
            </a:r>
          </a:p>
          <a:p>
            <a:r>
              <a:rPr lang="sv-SE" sz="2400" dirty="0" smtClean="0"/>
              <a:t>Ringanalyser</a:t>
            </a:r>
          </a:p>
          <a:p>
            <a:r>
              <a:rPr lang="sv-SE" sz="2400" dirty="0" smtClean="0"/>
              <a:t>Provtagning - ackreditering</a:t>
            </a:r>
          </a:p>
          <a:p>
            <a:r>
              <a:rPr lang="sv-SE" sz="2400" dirty="0" smtClean="0"/>
              <a:t>Metoddagen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5878945" cy="1026535"/>
          </a:xfrm>
        </p:spPr>
        <p:txBody>
          <a:bodyPr/>
          <a:lstStyle/>
          <a:p>
            <a:r>
              <a:rPr lang="sv-SE" b="1" dirty="0" smtClean="0">
                <a:solidFill>
                  <a:schemeClr val="accent1">
                    <a:lumMod val="50000"/>
                  </a:schemeClr>
                </a:solidFill>
              </a:rPr>
              <a:t>FoI – projekt 2013</a:t>
            </a:r>
            <a:endParaRPr lang="sv-SE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587356"/>
            <a:ext cx="4038600" cy="3273425"/>
          </a:xfrm>
        </p:spPr>
        <p:txBody>
          <a:bodyPr/>
          <a:lstStyle/>
          <a:p>
            <a:r>
              <a:rPr lang="sv-SE" sz="2000" dirty="0" smtClean="0"/>
              <a:t>Modifiering av Prall</a:t>
            </a:r>
          </a:p>
          <a:p>
            <a:r>
              <a:rPr lang="sv-SE" sz="2000" dirty="0" smtClean="0"/>
              <a:t>Modifiering av rullflaska</a:t>
            </a:r>
          </a:p>
          <a:p>
            <a:r>
              <a:rPr lang="sv-SE" sz="2000" dirty="0" smtClean="0"/>
              <a:t>Vattenkänslighet (SS-EN metoden)</a:t>
            </a:r>
          </a:p>
          <a:p>
            <a:r>
              <a:rPr lang="sv-SE" sz="2000" dirty="0" smtClean="0"/>
              <a:t>Röntgenanalys av öppna beläggningar (dränasfalt)</a:t>
            </a:r>
          </a:p>
          <a:p>
            <a:r>
              <a:rPr lang="sv-SE" sz="2000" dirty="0" smtClean="0"/>
              <a:t>Metoder för dränasfalt</a:t>
            </a:r>
          </a:p>
          <a:p>
            <a:r>
              <a:rPr lang="sv-SE" sz="2000" dirty="0" smtClean="0"/>
              <a:t>Wheel Tracking</a:t>
            </a:r>
          </a:p>
          <a:p>
            <a:r>
              <a:rPr lang="sv-SE" sz="2000" dirty="0" smtClean="0"/>
              <a:t>Provning av kalltillverkad asfaltmassa (täckningsgrad, konsistens, reaktivitet, workability) </a:t>
            </a:r>
          </a:p>
          <a:p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66673" y="1587356"/>
            <a:ext cx="4038600" cy="3273425"/>
          </a:xfrm>
        </p:spPr>
        <p:txBody>
          <a:bodyPr/>
          <a:lstStyle/>
          <a:p>
            <a:pPr>
              <a:buNone/>
            </a:pPr>
            <a:r>
              <a:rPr lang="sv-SE" sz="2000" b="1" dirty="0" smtClean="0"/>
              <a:t>Rapporter:</a:t>
            </a:r>
          </a:p>
          <a:p>
            <a:r>
              <a:rPr lang="sv-SE" sz="2000" dirty="0" smtClean="0"/>
              <a:t>Slutrapport -  Inventering av makrotextur, TRV</a:t>
            </a:r>
          </a:p>
          <a:p>
            <a:r>
              <a:rPr lang="sv-SE" sz="2000" dirty="0" smtClean="0"/>
              <a:t>Styvhetsmodul, VTI notat </a:t>
            </a:r>
          </a:p>
          <a:p>
            <a:r>
              <a:rPr lang="sv-SE" sz="2000" dirty="0" smtClean="0"/>
              <a:t>Bestämning av hålrumshalt, VTI notat</a:t>
            </a:r>
          </a:p>
          <a:p>
            <a:r>
              <a:rPr lang="sv-SE" sz="2000" dirty="0" smtClean="0"/>
              <a:t>Metod för vinterkonditionering</a:t>
            </a:r>
          </a:p>
          <a:p>
            <a:r>
              <a:rPr lang="sv-SE" sz="2000" i="1" dirty="0" smtClean="0"/>
              <a:t>Riktad provtagning</a:t>
            </a:r>
          </a:p>
          <a:p>
            <a:r>
              <a:rPr lang="sv-SE" sz="2000" i="1" dirty="0" smtClean="0"/>
              <a:t>Rullflaska</a:t>
            </a:r>
          </a:p>
          <a:p>
            <a:r>
              <a:rPr lang="sv-SE" sz="2000" i="1" dirty="0" smtClean="0"/>
              <a:t>Provning av dränasfalt</a:t>
            </a:r>
          </a:p>
          <a:p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6664FB9879B6499074571F3C5B2A18" ma:contentTypeVersion="0" ma:contentTypeDescription="Skapa ett nytt dokument." ma:contentTypeScope="" ma:versionID="cf5de3f30fa680e0e1cedd96785de280">
  <xsd:schema xmlns:xsd="http://www.w3.org/2001/XMLSchema" xmlns:p="http://schemas.microsoft.com/office/2006/metadata/properties" targetNamespace="http://schemas.microsoft.com/office/2006/metadata/properties" ma:root="true" ma:fieldsID="0972d9b87414d3d716947ba00104245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 ma:readOnly="true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39986BC-A073-457E-B974-83652B6EDE4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ED0322D-EFC5-4AAE-8936-7390944E80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5FA701-7A8F-4E6A-8743-68FBDA1001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1918</TotalTime>
  <Words>534</Words>
  <Application>Microsoft Office PowerPoint</Application>
  <PresentationFormat>Bildspel på skärmen (4:3)</PresentationFormat>
  <Paragraphs>129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Presentation</vt:lpstr>
      <vt:lpstr>Anpassad formgivning</vt:lpstr>
      <vt:lpstr>Styrgruppsmöte  Oktober  2013  Torbjörn Jacobson Teknik &amp; Miljö Investering</vt:lpstr>
      <vt:lpstr>Vad har vi gjort de senaste 5 åren – tillbakablick (1)</vt:lpstr>
      <vt:lpstr>Vad har vi gjort de senaste 5 åren – tillbakablick (2)</vt:lpstr>
      <vt:lpstr>Vad har vi gjort de senaste 5 åren – tillbakablick (3)</vt:lpstr>
      <vt:lpstr>Vad har vi arbetat med hittills – sammanställning?</vt:lpstr>
      <vt:lpstr>Vägen framåt!</vt:lpstr>
      <vt:lpstr>Asfaltutskottet - arbetsuppgifter</vt:lpstr>
      <vt:lpstr>Asfaltutskottet - arbetsgrupper</vt:lpstr>
      <vt:lpstr>FoI – projekt 2013</vt:lpstr>
    </vt:vector>
  </TitlesOfParts>
  <Company>Vägverket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Torbjörn Jacobson</dc:creator>
  <cp:keywords>Asfaltutskottet</cp:keywords>
  <cp:lastModifiedBy>torbjorn.jacobson</cp:lastModifiedBy>
  <cp:revision>183</cp:revision>
  <dcterms:created xsi:type="dcterms:W3CDTF">2010-03-26T08:06:45Z</dcterms:created>
  <dcterms:modified xsi:type="dcterms:W3CDTF">2013-10-24T06:19:50Z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0x010100CE6664FB9879B6499074571F3C5B2A18</vt:lpwstr>
  </property>
</Properties>
</file>